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7" r:id="rId5"/>
    <p:sldId id="268" r:id="rId6"/>
    <p:sldId id="269" r:id="rId7"/>
    <p:sldId id="270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1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4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A719-3F79-4479-B1C3-ABD2404F467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6DEE-147B-45DA-A58E-25B6538B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cmecompany.com/stock_thumbnails/12644.ocean_trench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jan.ucc.nau.edu/~wittke/GLG100/Guyot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Deep – Sea Fan Sediments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ChangeArrowheads="1"/>
          </p:cNvSpPr>
          <p:nvPr/>
        </p:nvSpPr>
        <p:spPr bwMode="auto">
          <a:xfrm>
            <a:off x="228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Mid-Atlantic Ridge</a:t>
            </a: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304800" y="1752600"/>
            <a:ext cx="335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Traverses the center of the Atlantic Ocean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Contains a central down-dropped rift valley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Surfaces in Iceland</a:t>
            </a:r>
          </a:p>
        </p:txBody>
      </p:sp>
      <p:pic>
        <p:nvPicPr>
          <p:cNvPr id="4" name="Picture 1029" descr="D:\CH03\FG0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02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3276600"/>
            <a:ext cx="381000" cy="304800"/>
            <a:chOff x="336" y="672"/>
            <a:chExt cx="4032" cy="2832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28600" y="1903413"/>
            <a:ext cx="381000" cy="304800"/>
            <a:chOff x="336" y="672"/>
            <a:chExt cx="4032" cy="2832"/>
          </a:xfrm>
        </p:grpSpPr>
        <p:sp>
          <p:nvSpPr>
            <p:cNvPr id="10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84150" y="5181600"/>
            <a:ext cx="381000" cy="304800"/>
            <a:chOff x="336" y="672"/>
            <a:chExt cx="4032" cy="2832"/>
          </a:xfrm>
        </p:grpSpPr>
        <p:sp>
          <p:nvSpPr>
            <p:cNvPr id="14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5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6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66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381000" y="152400"/>
            <a:ext cx="81534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</a:rPr>
              <a:t>Trenches:</a:t>
            </a:r>
            <a:r>
              <a:rPr lang="en-US" altLang="en-US" sz="2800"/>
              <a:t> arc-shaped depression in the deep ocean floor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Formed by plate convergence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Associated with volcanic arcs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Island arc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Continental arc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Most active geologic feature on earth</a:t>
            </a:r>
          </a:p>
        </p:txBody>
      </p:sp>
      <p:pic>
        <p:nvPicPr>
          <p:cNvPr id="3" name="Picture 1029" descr="http://www.acmecompany.com/stock_thumbnails/12644.ocean_tren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6650"/>
            <a:ext cx="3200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6550" y="3371850"/>
            <a:ext cx="381000" cy="304800"/>
            <a:chOff x="336" y="672"/>
            <a:chExt cx="4032" cy="2832"/>
          </a:xfrm>
        </p:grpSpPr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54013" y="1370013"/>
            <a:ext cx="381000" cy="304800"/>
            <a:chOff x="336" y="672"/>
            <a:chExt cx="4032" cy="2832"/>
          </a:xfrm>
        </p:grpSpPr>
        <p:sp>
          <p:nvSpPr>
            <p:cNvPr id="9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0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81000" y="1844675"/>
            <a:ext cx="381000" cy="304800"/>
            <a:chOff x="336" y="672"/>
            <a:chExt cx="4032" cy="2832"/>
          </a:xfrm>
        </p:grpSpPr>
        <p:sp>
          <p:nvSpPr>
            <p:cNvPr id="13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4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5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0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D:\CH03\FG03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8430"/>
            <a:ext cx="4648200" cy="4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Ocean trenches</a:t>
            </a:r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1447800" y="6019800"/>
            <a:ext cx="675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Most trenches are in the Pacific Ocean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09700" y="6070600"/>
            <a:ext cx="381000" cy="304800"/>
            <a:chOff x="336" y="672"/>
            <a:chExt cx="4032" cy="2832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30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geo.lsa.umich.edu/~crlb/COURSES/117/Lec19/Fig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2488"/>
            <a:ext cx="8229600" cy="610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400" y="152400"/>
            <a:ext cx="433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Location of Marianas Trench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209800" y="3276600"/>
            <a:ext cx="1371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66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volcano.und.nodak.edu/vwdocs/volc_images/southeast_asia/mariana/Marian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5578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400" y="152400"/>
            <a:ext cx="389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Location of Mariana Trench</a:t>
            </a:r>
          </a:p>
        </p:txBody>
      </p:sp>
    </p:spTree>
    <p:extLst>
      <p:ext uri="{BB962C8B-B14F-4D97-AF65-F5344CB8AC3E}">
        <p14:creationId xmlns:p14="http://schemas.microsoft.com/office/powerpoint/2010/main" val="331862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volcano.und.nodak.edu/vwdocs/volc_images/southeast_asia/mariana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250"/>
            <a:ext cx="7848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6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D:\CH03\FG03_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3810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Submarine canyons and deep-sea fans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457200" y="15240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Moves sediment movement from the continents into the deep-sea via turbidity currents</a:t>
            </a:r>
          </a:p>
          <a:p>
            <a:pPr eaLnBrk="1" hangingPunct="1"/>
            <a:r>
              <a:rPr lang="en-US" altLang="en-US" sz="2800">
                <a:latin typeface="Arial" charset="0"/>
              </a:rPr>
              <a:t>Debris from turbidity currents creates graded bedding deposits and deep-sea fans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3375" y="3870325"/>
            <a:ext cx="381000" cy="304800"/>
            <a:chOff x="336" y="672"/>
            <a:chExt cx="4032" cy="2832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360363" y="1674813"/>
            <a:ext cx="381000" cy="304800"/>
            <a:chOff x="336" y="672"/>
            <a:chExt cx="4032" cy="2832"/>
          </a:xfrm>
        </p:grpSpPr>
        <p:sp>
          <p:nvSpPr>
            <p:cNvPr id="10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46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0896" y="1066800"/>
            <a:ext cx="18288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 smtClean="0"/>
              <a:t>Styles of submarine fan</a:t>
            </a:r>
            <a:endParaRPr lang="en-US" altLang="en-US" dirty="0"/>
          </a:p>
        </p:txBody>
      </p:sp>
      <p:pic>
        <p:nvPicPr>
          <p:cNvPr id="5" name="Picture 4" descr="fan models.jpg            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304800"/>
            <a:ext cx="536733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4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92608" y="914400"/>
            <a:ext cx="1766024" cy="11049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 smtClean="0"/>
              <a:t>Schematic submarine fan</a:t>
            </a:r>
            <a:endParaRPr lang="en-US" altLang="en-US" dirty="0"/>
          </a:p>
        </p:txBody>
      </p:sp>
      <p:pic>
        <p:nvPicPr>
          <p:cNvPr id="3" name="Picture 4" descr="fan map.jpg               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54" y="15240"/>
            <a:ext cx="64375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00200" y="533400"/>
            <a:ext cx="5572760" cy="5053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FF0000"/>
                </a:solidFill>
              </a:rPr>
              <a:t>Modern submarine fan statistics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&#10;fan table.jpg             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7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Image of the different features of the underwater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6"/>
          <a:stretch>
            <a:fillRect/>
          </a:stretch>
        </p:blipFill>
        <p:spPr bwMode="auto">
          <a:xfrm>
            <a:off x="0" y="4278313"/>
            <a:ext cx="91440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860425" y="381000"/>
            <a:ext cx="599757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Features of the Underwater World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US" altLang="en-US" sz="280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US" altLang="en-US" sz="2800"/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533400" y="304800"/>
            <a:ext cx="45720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spcBef>
                <a:spcPct val="50000"/>
              </a:spcBef>
              <a:buSzPct val="90000"/>
            </a:pPr>
            <a:endParaRPr lang="en-US" altLang="en-US"/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Continental shelf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Continental slope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Continental rise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Abyssal plain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Abyssal hills</a:t>
            </a:r>
            <a:endParaRPr lang="en-US" alt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4572000" y="838200"/>
            <a:ext cx="45720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Submarine canyon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Seamount 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Guyot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Ridge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Trench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9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38400" y="228600"/>
            <a:ext cx="41910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FF0000"/>
                </a:solidFill>
              </a:rPr>
              <a:t>Modern submarine fan types- 1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modern fans 2.jpg         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09926"/>
            <a:ext cx="7242175" cy="60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533400"/>
            <a:ext cx="45720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FF0000"/>
                </a:solidFill>
              </a:rPr>
              <a:t>Modern submarine fan types 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modern fans 1.jpg         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0"/>
            <a:ext cx="88392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08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71800" y="3048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srgbClr val="FF0000"/>
                </a:solidFill>
              </a:rPr>
              <a:t>Submarine fan facies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turbidite facies types.jpg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1738"/>
            <a:ext cx="8763000" cy="55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78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#10;fan chart.jpg                                                  0002022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52400"/>
            <a:ext cx="7696200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FF0000"/>
                </a:solidFill>
              </a:rPr>
              <a:t>Sediment type - depositional mechanisms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6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5330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Sediment origin &amp; composition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3820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Origin: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/>
              <a:t>Weathering and erosion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/>
              <a:t>Activity of living organisms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/>
              <a:t>Accumulation of dead organisms- oozes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/>
              <a:t>Volcanic eruptions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/>
              <a:t>Chemical processes within the water itself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/>
              <a:t>Space debris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Composition:</a:t>
            </a:r>
          </a:p>
          <a:p>
            <a:pPr eaLnBrk="1" hangingPunct="1"/>
            <a:r>
              <a:rPr lang="en-US" altLang="en-US" sz="2800"/>
              <a:t>Boulder    &gt;256mm		Sand  0.062-2mm</a:t>
            </a:r>
          </a:p>
          <a:p>
            <a:pPr eaLnBrk="1" hangingPunct="1"/>
            <a:r>
              <a:rPr lang="en-US" altLang="en-US" sz="2800"/>
              <a:t>Cobble     64-256mm		Silt     0.004-0.062mm</a:t>
            </a:r>
          </a:p>
          <a:p>
            <a:pPr eaLnBrk="1" hangingPunct="1"/>
            <a:r>
              <a:rPr lang="en-US" altLang="en-US" sz="2800"/>
              <a:t>Pebble     4-64mm		Clay   &lt;0.004</a:t>
            </a:r>
          </a:p>
          <a:p>
            <a:pPr eaLnBrk="1" hangingPunct="1"/>
            <a:r>
              <a:rPr lang="en-US" altLang="en-US" sz="2800"/>
              <a:t>Granule   2-4mm</a:t>
            </a:r>
          </a:p>
        </p:txBody>
      </p:sp>
    </p:spTree>
    <p:extLst>
      <p:ext uri="{BB962C8B-B14F-4D97-AF65-F5344CB8AC3E}">
        <p14:creationId xmlns:p14="http://schemas.microsoft.com/office/powerpoint/2010/main" val="2308042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24200" y="246063"/>
            <a:ext cx="3197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Sources of Sediment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321675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Terrigenous</a:t>
            </a:r>
            <a:r>
              <a:rPr lang="en-US" altLang="en-US" sz="2800"/>
              <a:t>: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/>
              <a:t>Continental runoff- desert sand blows off continent to ocean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/>
              <a:t>Volcanic eruptions- dust and magma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/>
              <a:t>Rivers- washout of sediment</a:t>
            </a:r>
          </a:p>
          <a:p>
            <a:pPr eaLnBrk="1" hangingPunct="1"/>
            <a:endParaRPr lang="en-US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&#10;sedimentplume                                                  00000010 Dave's HD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886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1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52400"/>
            <a:ext cx="7696200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Biogenous: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Mostly calcareous and siliceous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Abundant where ample nutrients encourage high biological productivity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Parrotfish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/>
              <a:t>Oozes:</a:t>
            </a:r>
            <a:r>
              <a:rPr lang="en-US" altLang="en-US"/>
              <a:t> pelagic sediment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      containing &gt;30% by volume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      microorganism shells</a:t>
            </a:r>
          </a:p>
        </p:txBody>
      </p:sp>
      <p:pic>
        <p:nvPicPr>
          <p:cNvPr id="3" name="Picture 4" descr="UdrSea06.JPG                                                   00005DB9 Dave's HD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359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:\CH04\FG04_0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535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1500" y="2336800"/>
            <a:ext cx="381000" cy="304800"/>
            <a:chOff x="336" y="672"/>
            <a:chExt cx="4032" cy="2832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571500" y="912813"/>
            <a:ext cx="381000" cy="304800"/>
            <a:chOff x="336" y="672"/>
            <a:chExt cx="4032" cy="2832"/>
          </a:xfrm>
        </p:grpSpPr>
        <p:sp>
          <p:nvSpPr>
            <p:cNvPr id="10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571500" y="1485900"/>
            <a:ext cx="381000" cy="304800"/>
            <a:chOff x="336" y="672"/>
            <a:chExt cx="4032" cy="2832"/>
          </a:xfrm>
        </p:grpSpPr>
        <p:sp>
          <p:nvSpPr>
            <p:cNvPr id="14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5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6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639763" y="3971925"/>
            <a:ext cx="381000" cy="304800"/>
            <a:chOff x="336" y="672"/>
            <a:chExt cx="4032" cy="2832"/>
          </a:xfrm>
        </p:grpSpPr>
        <p:sp>
          <p:nvSpPr>
            <p:cNvPr id="18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20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49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4572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Biogenous sediment composition</a:t>
            </a: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533400" y="16764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Microscopic biogenous tests are composed of 2 main chemical compounds: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Silica (SiO</a:t>
            </a:r>
            <a:r>
              <a:rPr lang="en-US" altLang="en-US" sz="2800" baseline="-25000"/>
              <a:t>2</a:t>
            </a:r>
            <a:r>
              <a:rPr lang="en-US" altLang="en-US" sz="2800"/>
              <a:t>) including opal (SiO</a:t>
            </a:r>
            <a:r>
              <a:rPr lang="en-US" altLang="en-US" sz="2800" baseline="-25000"/>
              <a:t>2 </a:t>
            </a:r>
            <a:r>
              <a:rPr lang="en-US" altLang="en-US" sz="2800">
                <a:cs typeface="Times New Roman" pitchFamily="18" charset="0"/>
              </a:rPr>
              <a:t>· nH</a:t>
            </a:r>
            <a:r>
              <a:rPr lang="en-US" altLang="en-US" sz="2800" baseline="-25000">
                <a:cs typeface="Times New Roman" pitchFamily="18" charset="0"/>
              </a:rPr>
              <a:t>2</a:t>
            </a:r>
            <a:r>
              <a:rPr lang="en-US" altLang="en-US" sz="2800">
                <a:cs typeface="Times New Roman" pitchFamily="18" charset="0"/>
              </a:rPr>
              <a:t>O)</a:t>
            </a:r>
          </a:p>
          <a:p>
            <a:pPr lvl="2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/>
              <a:t>Diatoms (algae)</a:t>
            </a:r>
          </a:p>
          <a:p>
            <a:pPr lvl="2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/>
              <a:t>Radiolarians (protozoan)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Calcium carbonate or calcite (CaCO</a:t>
            </a:r>
            <a:r>
              <a:rPr lang="en-US" altLang="en-US" sz="2800" baseline="-25000"/>
              <a:t>3</a:t>
            </a:r>
            <a:r>
              <a:rPr lang="en-US" altLang="en-US" sz="2800"/>
              <a:t>)</a:t>
            </a:r>
          </a:p>
          <a:p>
            <a:pPr lvl="2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/>
              <a:t>Coccolithophores (algae)</a:t>
            </a:r>
          </a:p>
          <a:p>
            <a:pPr lvl="2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/>
              <a:t>Foraminifers (protozoan)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57200" y="1827213"/>
            <a:ext cx="381000" cy="304800"/>
            <a:chOff x="336" y="672"/>
            <a:chExt cx="4032" cy="2832"/>
          </a:xfrm>
        </p:grpSpPr>
        <p:sp>
          <p:nvSpPr>
            <p:cNvPr id="5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6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532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My Documents\My Pictures\EO6 pix\Fig 4-9C CaCO3 ooz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862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38400" y="990600"/>
            <a:ext cx="3702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Calcareous Oozes</a:t>
            </a:r>
          </a:p>
        </p:txBody>
      </p:sp>
      <p:pic>
        <p:nvPicPr>
          <p:cNvPr id="4" name="Picture 15" descr="http://life.bio.sunysb.edu/marinebio/pl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3637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267200" y="5791200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9966"/>
                </a:solidFill>
              </a:rPr>
              <a:t>pteropod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000" y="4343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Coccolithophores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096000" y="4648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Foraminifers</a:t>
            </a:r>
          </a:p>
        </p:txBody>
      </p:sp>
      <p:pic>
        <p:nvPicPr>
          <p:cNvPr id="8" name="Picture 26" descr="C:\My Documents\My Pictures\EO6 pix\Fig 4-9A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70998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39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2667000" y="609600"/>
            <a:ext cx="329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Siliceous Oozes</a:t>
            </a:r>
          </a:p>
        </p:txBody>
      </p:sp>
      <p:sp>
        <p:nvSpPr>
          <p:cNvPr id="3" name="Text Box 1034"/>
          <p:cNvSpPr txBox="1">
            <a:spLocks noChangeArrowheads="1"/>
          </p:cNvSpPr>
          <p:nvPr/>
        </p:nvSpPr>
        <p:spPr bwMode="auto">
          <a:xfrm>
            <a:off x="1828800" y="5486400"/>
            <a:ext cx="161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radiolarian</a:t>
            </a:r>
          </a:p>
        </p:txBody>
      </p:sp>
      <p:pic>
        <p:nvPicPr>
          <p:cNvPr id="4" name="Picture 1042" descr="http://www.priweb.org/ed/pgws/systems/images/di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00338"/>
            <a:ext cx="28194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43"/>
          <p:cNvSpPr txBox="1">
            <a:spLocks noChangeArrowheads="1"/>
          </p:cNvSpPr>
          <p:nvPr/>
        </p:nvSpPr>
        <p:spPr bwMode="auto">
          <a:xfrm>
            <a:off x="5791200" y="548640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diatom</a:t>
            </a:r>
          </a:p>
        </p:txBody>
      </p:sp>
      <p:pic>
        <p:nvPicPr>
          <p:cNvPr id="6" name="Picture 1045" descr="C:\My Documents\My Pictures\EO6 pix\Fig 4-8B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2373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4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228600"/>
            <a:ext cx="80010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Continental slope</a:t>
            </a:r>
            <a:r>
              <a:rPr lang="en-US" altLang="en-US" sz="320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/>
              <a:t>the transition between the gently descending cont. shelf and deep-ocean basin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/>
              <a:t>generally, 4 - 25</a:t>
            </a:r>
            <a:r>
              <a:rPr lang="en-US" altLang="en-US" sz="3200" baseline="30000"/>
              <a:t>o</a:t>
            </a:r>
            <a:r>
              <a:rPr lang="en-US" altLang="en-US" sz="3200"/>
              <a:t> slope, 12 miles wide, 12,000ft deep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Continental Rise</a:t>
            </a:r>
            <a:r>
              <a:rPr lang="en-US" altLang="en-US" sz="3200"/>
              <a:t>: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/>
              <a:t>accumulation of sediment from turbidity currents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/>
              <a:t>like an avalanche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7675" y="2779713"/>
            <a:ext cx="381000" cy="304800"/>
            <a:chOff x="336" y="672"/>
            <a:chExt cx="4032" cy="2832"/>
          </a:xfrm>
        </p:grpSpPr>
        <p:sp>
          <p:nvSpPr>
            <p:cNvPr id="4" name="Oval 17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47675" y="1141413"/>
            <a:ext cx="381000" cy="304800"/>
            <a:chOff x="336" y="672"/>
            <a:chExt cx="4032" cy="2832"/>
          </a:xfrm>
        </p:grpSpPr>
        <p:sp>
          <p:nvSpPr>
            <p:cNvPr id="8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9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0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47675" y="4699000"/>
            <a:ext cx="381000" cy="304800"/>
            <a:chOff x="336" y="672"/>
            <a:chExt cx="4032" cy="2832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447675" y="6019800"/>
            <a:ext cx="381000" cy="304800"/>
            <a:chOff x="336" y="672"/>
            <a:chExt cx="4032" cy="2832"/>
          </a:xfrm>
        </p:grpSpPr>
        <p:sp>
          <p:nvSpPr>
            <p:cNvPr id="16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7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8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368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Biogenous ooze turns to rock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09600" y="1752600"/>
            <a:ext cx="396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When biogenous ooze hardens and lithifies, can form: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Diatomaceous earth (if composed of diatom-rich ooze)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Chalk (if composed of coccolith-rich ooze)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95800" y="48006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Chalk cliffs of southern England</a:t>
            </a:r>
          </a:p>
        </p:txBody>
      </p:sp>
      <p:pic>
        <p:nvPicPr>
          <p:cNvPr id="5" name="Picture 6" descr="D:\CH04\FG0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76425"/>
            <a:ext cx="41910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9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Distribution of biogenous ooze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828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Most biogenous ooze found as pelagic deposits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Factors affecting the distribution of biogenous ooze: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Productivity (amount of organisms in surface waters)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Destruction (dissolving at depth)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Dilution (mixing with lithogenous clays) 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92125" y="1979613"/>
            <a:ext cx="381000" cy="304800"/>
            <a:chOff x="336" y="672"/>
            <a:chExt cx="4032" cy="2832"/>
          </a:xfrm>
        </p:grpSpPr>
        <p:sp>
          <p:nvSpPr>
            <p:cNvPr id="5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6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92125" y="2874963"/>
            <a:ext cx="381000" cy="304800"/>
            <a:chOff x="336" y="672"/>
            <a:chExt cx="4032" cy="2832"/>
          </a:xfrm>
        </p:grpSpPr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948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Hydrogenous sediment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17526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Hydrogenous sediment forms when dissolved materials come out of solution (precipitate)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Precipitation is caused by a change in conditions including: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Changes in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Changes in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Addition of chemically active fluids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58800" y="1905000"/>
            <a:ext cx="381000" cy="304800"/>
            <a:chOff x="336" y="672"/>
            <a:chExt cx="4032" cy="2832"/>
          </a:xfrm>
        </p:grpSpPr>
        <p:sp>
          <p:nvSpPr>
            <p:cNvPr id="5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6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44513" y="3276600"/>
            <a:ext cx="381000" cy="304800"/>
            <a:chOff x="336" y="672"/>
            <a:chExt cx="4032" cy="2832"/>
          </a:xfrm>
        </p:grpSpPr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60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Types of hydrogenous sediment</a:t>
            </a: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304800" y="16002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pic>
        <p:nvPicPr>
          <p:cNvPr id="4" name="Picture 1028" descr="D:\CH04\FG0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4297362"/>
            <a:ext cx="35052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9" descr="The Salar de Uyuni, the largest salt playa in the world, nearly filling a 1973 Landsat im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6035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457200" y="1600200"/>
            <a:ext cx="4294188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3200" dirty="0"/>
              <a:t>Manganese nodules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3200" dirty="0"/>
              <a:t>Phosphates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3200" dirty="0"/>
              <a:t>Carbonates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3200" dirty="0"/>
              <a:t>Metal sulfides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3200" dirty="0" err="1"/>
              <a:t>Evaporite</a:t>
            </a:r>
            <a:r>
              <a:rPr lang="en-US" altLang="en-US" sz="3200" dirty="0"/>
              <a:t> salts</a:t>
            </a:r>
          </a:p>
        </p:txBody>
      </p:sp>
    </p:spTree>
    <p:extLst>
      <p:ext uri="{BB962C8B-B14F-4D97-AF65-F5344CB8AC3E}">
        <p14:creationId xmlns:p14="http://schemas.microsoft.com/office/powerpoint/2010/main" val="58565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304800" y="304800"/>
            <a:ext cx="86868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Magnesium nodules: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discovered by Challenger expedition  (1873-76)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16 million tons accumulate each year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Growth rate: 1-10 mm/million years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Need nuclei to form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Mining has not developed because: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dirty="0"/>
              <a:t>Low international market price for metals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dirty="0"/>
              <a:t>Unresolved legal ownership problems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dirty="0"/>
              <a:t>Technical costs and development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dirty="0"/>
              <a:t>Effect on hydrothermal vent communities unknown</a:t>
            </a:r>
          </a:p>
        </p:txBody>
      </p:sp>
      <p:pic>
        <p:nvPicPr>
          <p:cNvPr id="3" name="Picture 1027" descr="C:\WINDOWS\Desktop\mag n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120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8" descr="C:\My Documents\My Pictures\EO6 pix\Fig 4-22 nodule minin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13731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572000" y="2895600"/>
            <a:ext cx="182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Mining manganese nodules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4800" y="838200"/>
            <a:ext cx="381000" cy="304800"/>
            <a:chOff x="336" y="672"/>
            <a:chExt cx="4032" cy="2832"/>
          </a:xfrm>
        </p:grpSpPr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8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9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04800" y="1289050"/>
            <a:ext cx="381000" cy="304800"/>
            <a:chOff x="336" y="672"/>
            <a:chExt cx="4032" cy="2832"/>
          </a:xfrm>
        </p:grpSpPr>
        <p:sp>
          <p:nvSpPr>
            <p:cNvPr id="11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2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3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04800" y="1709738"/>
            <a:ext cx="381000" cy="304800"/>
            <a:chOff x="336" y="672"/>
            <a:chExt cx="4032" cy="2832"/>
          </a:xfrm>
        </p:grpSpPr>
        <p:sp>
          <p:nvSpPr>
            <p:cNvPr id="15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6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7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304800" y="2160588"/>
            <a:ext cx="381000" cy="304800"/>
            <a:chOff x="336" y="672"/>
            <a:chExt cx="4032" cy="2832"/>
          </a:xfrm>
        </p:grpSpPr>
        <p:sp>
          <p:nvSpPr>
            <p:cNvPr id="19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20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21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952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962400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&#10;ac91-0193.jpg                                                  00000010 Dave's HD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4290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28600"/>
            <a:ext cx="6248400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Cosmogenous sediments: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Extraterrestrial in origin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Two main types: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2800" dirty="0"/>
              <a:t>Microscopic space dust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90000"/>
              <a:buFontTx/>
              <a:buBlip>
                <a:blip r:embed="rId4"/>
              </a:buBlip>
            </a:pPr>
            <a:r>
              <a:rPr lang="en-US" altLang="en-US" sz="2800" dirty="0"/>
              <a:t>Macroscopic meteor debris </a:t>
            </a:r>
            <a:endParaRPr lang="en-US" altLang="en-US" sz="2800" dirty="0" smtClean="0"/>
          </a:p>
          <a:p>
            <a:pPr marL="457200" lvl="1" indent="0" eaLnBrk="1" hangingPunct="1">
              <a:lnSpc>
                <a:spcPct val="80000"/>
              </a:lnSpc>
              <a:spcBef>
                <a:spcPct val="50000"/>
              </a:spcBef>
              <a:buSzPct val="90000"/>
            </a:pPr>
            <a:r>
              <a:rPr lang="en-US" altLang="en-US" sz="2800" dirty="0" smtClean="0"/>
              <a:t>Forms an insignificant proportion of ocean sediment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/>
          </a:p>
        </p:txBody>
      </p:sp>
      <p:pic>
        <p:nvPicPr>
          <p:cNvPr id="5" name="Picture 5" descr="C:\WINDOWS\Desktop\Tekti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3200400" cy="248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19800" y="2743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tektites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19075" y="1066800"/>
            <a:ext cx="381000" cy="304800"/>
            <a:chOff x="336" y="672"/>
            <a:chExt cx="4032" cy="2832"/>
          </a:xfrm>
        </p:grpSpPr>
        <p:sp>
          <p:nvSpPr>
            <p:cNvPr id="8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9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0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228600" y="1651000"/>
            <a:ext cx="381000" cy="304800"/>
            <a:chOff x="336" y="672"/>
            <a:chExt cx="4032" cy="2832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219075" y="3276600"/>
            <a:ext cx="381000" cy="304800"/>
            <a:chOff x="336" y="672"/>
            <a:chExt cx="4032" cy="2832"/>
          </a:xfrm>
        </p:grpSpPr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7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389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4648200"/>
            <a:ext cx="861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Ballard &amp; Grassle (1977)- Alvin to Galapagos 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Sulfur-rich vents 660 </a:t>
            </a:r>
            <a:r>
              <a:rPr lang="en-US" altLang="en-US" sz="2800" baseline="30000"/>
              <a:t>o</a:t>
            </a:r>
            <a:r>
              <a:rPr lang="en-US" altLang="en-US" sz="2800"/>
              <a:t>F, but quickly cool to 73 </a:t>
            </a:r>
            <a:r>
              <a:rPr lang="en-US" altLang="en-US" sz="2800" baseline="30000"/>
              <a:t>o</a:t>
            </a:r>
            <a:r>
              <a:rPr lang="en-US" altLang="en-US" sz="2800"/>
              <a:t>F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Thermophilic bacteria associated with vent communities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79095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83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Hydrothermal Vents </a:t>
            </a:r>
          </a:p>
        </p:txBody>
      </p:sp>
      <p:pic>
        <p:nvPicPr>
          <p:cNvPr id="5" name="Picture 6" descr="C:\WINDOWS\Desktop\ve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2728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8263" y="4778375"/>
            <a:ext cx="381000" cy="304800"/>
            <a:chOff x="336" y="672"/>
            <a:chExt cx="4032" cy="2832"/>
          </a:xfrm>
        </p:grpSpPr>
        <p:sp>
          <p:nvSpPr>
            <p:cNvPr id="7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8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9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68263" y="5278438"/>
            <a:ext cx="381000" cy="304800"/>
            <a:chOff x="336" y="672"/>
            <a:chExt cx="4032" cy="2832"/>
          </a:xfrm>
        </p:grpSpPr>
        <p:sp>
          <p:nvSpPr>
            <p:cNvPr id="11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2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3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68263" y="5722938"/>
            <a:ext cx="381000" cy="304800"/>
            <a:chOff x="336" y="672"/>
            <a:chExt cx="4032" cy="2832"/>
          </a:xfrm>
        </p:grpSpPr>
        <p:sp>
          <p:nvSpPr>
            <p:cNvPr id="15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6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7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212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78644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600" dirty="0"/>
              <a:t>Cold seawater sinks into cracks deep into ocean floor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 dirty="0"/>
              <a:t>Water heated by magma rises and leaches out minerals from surrounding rocks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 dirty="0"/>
              <a:t>The water emerges from vents and precipitates out minerals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543675" cy="682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Formation of Vents</a:t>
            </a:r>
          </a:p>
        </p:txBody>
      </p:sp>
    </p:spTree>
    <p:extLst>
      <p:ext uri="{BB962C8B-B14F-4D97-AF65-F5344CB8AC3E}">
        <p14:creationId xmlns:p14="http://schemas.microsoft.com/office/powerpoint/2010/main" val="1088873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663"/>
            <a:ext cx="73914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3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7600" y="4267200"/>
            <a:ext cx="377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</a:rPr>
              <a:t>Tube worms- pogonophorans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000" y="4419600"/>
            <a:ext cx="44799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Other orgs: </a:t>
            </a:r>
          </a:p>
          <a:p>
            <a:pPr eaLnBrk="1" hangingPunct="1">
              <a:buFontTx/>
              <a:buChar char="•"/>
            </a:pPr>
            <a:r>
              <a:rPr lang="en-US" altLang="en-US" i="1"/>
              <a:t> Calyptogena</a:t>
            </a:r>
            <a:r>
              <a:rPr lang="en-US" altLang="en-US"/>
              <a:t>- large white clam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Large crabs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Sea anemones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Shrimp </a:t>
            </a:r>
          </a:p>
        </p:txBody>
      </p:sp>
      <p:pic>
        <p:nvPicPr>
          <p:cNvPr id="4" name="Picture 5" descr="C:\WINDOWS\Desktop\po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72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620000" cy="682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Hydrothermal Vent Communities</a:t>
            </a:r>
          </a:p>
        </p:txBody>
      </p:sp>
      <p:pic>
        <p:nvPicPr>
          <p:cNvPr id="6" name="Picture 9" descr="http://pubs.usgs.gov/publications/graphics/giant_clam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3775"/>
            <a:ext cx="2438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pider crab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72088"/>
            <a:ext cx="18669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mok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092200" y="4903788"/>
            <a:ext cx="285750" cy="258762"/>
            <a:chOff x="336" y="672"/>
            <a:chExt cx="4032" cy="2832"/>
          </a:xfrm>
        </p:grpSpPr>
        <p:sp>
          <p:nvSpPr>
            <p:cNvPr id="10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092200" y="5273675"/>
            <a:ext cx="285750" cy="257175"/>
            <a:chOff x="336" y="672"/>
            <a:chExt cx="4032" cy="2832"/>
          </a:xfrm>
        </p:grpSpPr>
        <p:sp>
          <p:nvSpPr>
            <p:cNvPr id="14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5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6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092200" y="5632450"/>
            <a:ext cx="285750" cy="258763"/>
            <a:chOff x="336" y="672"/>
            <a:chExt cx="4032" cy="2832"/>
          </a:xfrm>
        </p:grpSpPr>
        <p:sp>
          <p:nvSpPr>
            <p:cNvPr id="18" name="Oval 45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20" name="Oval 47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1092200" y="5992813"/>
            <a:ext cx="285750" cy="257175"/>
            <a:chOff x="336" y="672"/>
            <a:chExt cx="4032" cy="2832"/>
          </a:xfrm>
        </p:grpSpPr>
        <p:sp>
          <p:nvSpPr>
            <p:cNvPr id="22" name="Oval 49"/>
            <p:cNvSpPr>
              <a:spLocks noChangeArrowheads="1"/>
            </p:cNvSpPr>
            <p:nvPr/>
          </p:nvSpPr>
          <p:spPr bwMode="auto">
            <a:xfrm>
              <a:off x="336" y="3264"/>
              <a:ext cx="2736" cy="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23" name="Oval 50"/>
            <p:cNvSpPr>
              <a:spLocks noChangeArrowheads="1"/>
            </p:cNvSpPr>
            <p:nvPr/>
          </p:nvSpPr>
          <p:spPr bwMode="auto">
            <a:xfrm>
              <a:off x="1248" y="672"/>
              <a:ext cx="3120" cy="2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  <p:sp>
          <p:nvSpPr>
            <p:cNvPr id="24" name="Oval 51"/>
            <p:cNvSpPr>
              <a:spLocks noChangeArrowheads="1"/>
            </p:cNvSpPr>
            <p:nvPr/>
          </p:nvSpPr>
          <p:spPr bwMode="auto">
            <a:xfrm rot="2146570">
              <a:off x="2688" y="1200"/>
              <a:ext cx="1200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18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WINDOWS\Desktop\hyd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429000" cy="330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1000" y="228600"/>
            <a:ext cx="58674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Abyssal plain: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3200" dirty="0"/>
              <a:t>flat featureless expanses of sediment formed by suspension settling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3200" dirty="0"/>
              <a:t>common in Atlantic</a:t>
            </a:r>
          </a:p>
          <a:p>
            <a:pPr eaLnBrk="1" hangingPunct="1">
              <a:lnSpc>
                <a:spcPct val="50000"/>
              </a:lnSpc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Abyssal hills: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3200" dirty="0"/>
              <a:t>small sediment covered extinct volcanoes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3200" dirty="0"/>
              <a:t>&lt; 650 </a:t>
            </a:r>
            <a:r>
              <a:rPr lang="en-US" altLang="en-US" sz="3200" dirty="0" err="1"/>
              <a:t>ft</a:t>
            </a:r>
            <a:r>
              <a:rPr lang="en-US" altLang="en-US" sz="3200" dirty="0"/>
              <a:t> high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37353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620000" cy="682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Hydrothermal Vent Communities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1295400"/>
            <a:ext cx="7239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 sz="3200"/>
              <a:t>Support communities with high biomass, but low diversity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 sz="3200"/>
              <a:t>Primary producers are chemosynthetic bacteria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 sz="3200"/>
              <a:t>90% endemism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2"/>
              </a:buBlip>
            </a:pPr>
            <a:r>
              <a:rPr lang="en-US" altLang="en-US" sz="3200"/>
              <a:t>Communities are small (25-60m in diameter)</a:t>
            </a:r>
          </a:p>
          <a:p>
            <a:pPr eaLnBrk="1" hangingPunct="1">
              <a:buFontTx/>
              <a:buChar char="•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229629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6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477000" cy="987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Chemosynthetic Bacteria</a:t>
            </a:r>
          </a:p>
        </p:txBody>
      </p:sp>
      <p:sp>
        <p:nvSpPr>
          <p:cNvPr id="3" name="Line 29"/>
          <p:cNvSpPr>
            <a:spLocks noChangeShapeType="1"/>
          </p:cNvSpPr>
          <p:nvPr/>
        </p:nvSpPr>
        <p:spPr bwMode="auto">
          <a:xfrm>
            <a:off x="4419600" y="578485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533400" y="4114800"/>
            <a:ext cx="76104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charset="0"/>
              </a:rPr>
              <a:t>Chemosynthesis:</a:t>
            </a:r>
          </a:p>
          <a:p>
            <a:pPr eaLnBrk="1" hangingPunct="1"/>
            <a:r>
              <a:rPr lang="en-US" altLang="en-US">
                <a:cs typeface="Arial" charset="0"/>
              </a:rPr>
              <a:t>Oxygen + hydrogen sulfide + water + carbon dioxide</a:t>
            </a:r>
          </a:p>
          <a:p>
            <a:pPr eaLnBrk="1" hangingPunct="1"/>
            <a:r>
              <a:rPr lang="en-US" altLang="en-US">
                <a:cs typeface="Arial" charset="0"/>
              </a:rPr>
              <a:t>sugar + sulfuric acid</a:t>
            </a:r>
          </a:p>
          <a:p>
            <a:pPr eaLnBrk="1" hangingPunct="1"/>
            <a:endParaRPr lang="en-US" altLang="en-US">
              <a:cs typeface="Arial" charset="0"/>
            </a:endParaRPr>
          </a:p>
          <a:p>
            <a:pPr eaLnBrk="1" hangingPunct="1"/>
            <a:r>
              <a:rPr lang="en-US" altLang="en-US">
                <a:cs typeface="Arial" charset="0"/>
              </a:rPr>
              <a:t>60</a:t>
            </a:r>
            <a:r>
              <a:rPr lang="en-US" altLang="en-US" baseline="-30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 + 6H</a:t>
            </a:r>
            <a:r>
              <a:rPr lang="en-US" altLang="en-US" baseline="-30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S + 6H</a:t>
            </a:r>
            <a:r>
              <a:rPr lang="en-US" altLang="en-US" baseline="-30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0 + 6C0</a:t>
            </a:r>
            <a:r>
              <a:rPr lang="en-US" altLang="en-US" baseline="-25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                C</a:t>
            </a:r>
            <a:r>
              <a:rPr lang="en-US" altLang="en-US" baseline="-30000">
                <a:cs typeface="Arial" charset="0"/>
              </a:rPr>
              <a:t>6</a:t>
            </a:r>
            <a:r>
              <a:rPr lang="en-US" altLang="en-US">
                <a:cs typeface="Arial" charset="0"/>
              </a:rPr>
              <a:t>H</a:t>
            </a:r>
            <a:r>
              <a:rPr lang="en-US" altLang="en-US" baseline="-30000">
                <a:cs typeface="Arial" charset="0"/>
              </a:rPr>
              <a:t>12</a:t>
            </a:r>
            <a:r>
              <a:rPr lang="en-US" altLang="en-US">
                <a:cs typeface="Arial" charset="0"/>
              </a:rPr>
              <a:t>O</a:t>
            </a:r>
            <a:r>
              <a:rPr lang="en-US" altLang="en-US" baseline="-30000">
                <a:cs typeface="Arial" charset="0"/>
              </a:rPr>
              <a:t>6</a:t>
            </a:r>
            <a:r>
              <a:rPr lang="en-US" altLang="en-US">
                <a:cs typeface="Arial" charset="0"/>
              </a:rPr>
              <a:t> + 6H</a:t>
            </a:r>
            <a:r>
              <a:rPr lang="en-US" altLang="en-US" baseline="-30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S0</a:t>
            </a:r>
            <a:r>
              <a:rPr lang="en-US" altLang="en-US" baseline="-25000">
                <a:cs typeface="Arial" charset="0"/>
              </a:rPr>
              <a:t>4</a:t>
            </a:r>
            <a:endParaRPr lang="en-US" altLang="en-US">
              <a:cs typeface="Arial" charset="0"/>
            </a:endParaRP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7848600" y="4724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28600" y="1493838"/>
            <a:ext cx="8686800" cy="3908425"/>
            <a:chOff x="0" y="1377"/>
            <a:chExt cx="5472" cy="2462"/>
          </a:xfrm>
        </p:grpSpPr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0" y="1377"/>
              <a:ext cx="54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0" y="1377"/>
              <a:ext cx="3188" cy="2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charset="0"/>
                </a:rPr>
                <a:t>  </a:t>
              </a:r>
              <a:r>
                <a:rPr lang="en-US" altLang="en-US" sz="20000">
                  <a:cs typeface="Arial" charset="0"/>
                </a:rPr>
                <a:t> </a:t>
              </a:r>
              <a:r>
                <a:rPr lang="en-US" altLang="en-US">
                  <a:cs typeface="Arial" charset="0"/>
                </a:rPr>
                <a:t>                                                             </a:t>
              </a:r>
            </a:p>
            <a:p>
              <a:endParaRPr lang="en-US" altLang="en-US">
                <a:cs typeface="Arial" charset="0"/>
              </a:endParaRPr>
            </a:p>
          </p:txBody>
        </p:sp>
      </p:grpSp>
      <p:pic>
        <p:nvPicPr>
          <p:cNvPr id="9" name="Picture 34" descr="http://people.cornellcollege.edu/m-mariorenzi/geo105/images/sr_life_bacteria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0386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28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429000"/>
            <a:ext cx="855662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 b="1" dirty="0">
                <a:cs typeface="Arial" charset="0"/>
              </a:rPr>
              <a:t>Photosynthesis:</a:t>
            </a:r>
          </a:p>
          <a:p>
            <a:pPr eaLnBrk="1" hangingPunct="1"/>
            <a:r>
              <a:rPr lang="en-US" altLang="en-US" sz="2600" dirty="0">
                <a:cs typeface="Arial" charset="0"/>
              </a:rPr>
              <a:t>6H</a:t>
            </a:r>
            <a:r>
              <a:rPr lang="en-US" altLang="en-US" sz="2600" baseline="-30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O + 6CO</a:t>
            </a:r>
            <a:r>
              <a:rPr lang="en-US" altLang="en-US" sz="2600" baseline="-30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+ nutrients + light energy       C</a:t>
            </a:r>
            <a:r>
              <a:rPr lang="en-US" altLang="en-US" sz="2600" baseline="-30000" dirty="0">
                <a:cs typeface="Arial" charset="0"/>
              </a:rPr>
              <a:t>6</a:t>
            </a:r>
            <a:r>
              <a:rPr lang="en-US" altLang="en-US" sz="2600" dirty="0">
                <a:cs typeface="Arial" charset="0"/>
              </a:rPr>
              <a:t>H</a:t>
            </a:r>
            <a:r>
              <a:rPr lang="en-US" altLang="en-US" sz="2600" baseline="-30000" dirty="0">
                <a:cs typeface="Arial" charset="0"/>
              </a:rPr>
              <a:t>12</a:t>
            </a:r>
            <a:r>
              <a:rPr lang="en-US" altLang="en-US" sz="2600" dirty="0">
                <a:cs typeface="Arial" charset="0"/>
              </a:rPr>
              <a:t>O</a:t>
            </a:r>
            <a:r>
              <a:rPr lang="en-US" altLang="en-US" sz="2600" baseline="-30000" dirty="0">
                <a:cs typeface="Arial" charset="0"/>
              </a:rPr>
              <a:t>6</a:t>
            </a:r>
            <a:r>
              <a:rPr lang="en-US" altLang="en-US" sz="2600" dirty="0">
                <a:cs typeface="Arial" charset="0"/>
              </a:rPr>
              <a:t> + 6O</a:t>
            </a:r>
            <a:r>
              <a:rPr lang="en-US" altLang="en-US" sz="2600" baseline="-30000" dirty="0">
                <a:cs typeface="Arial" charset="0"/>
              </a:rPr>
              <a:t>2</a:t>
            </a:r>
          </a:p>
          <a:p>
            <a:pPr eaLnBrk="1" hangingPunct="1"/>
            <a:endParaRPr lang="en-US" altLang="en-US" sz="2600" dirty="0">
              <a:cs typeface="Arial" charset="0"/>
            </a:endParaRPr>
          </a:p>
          <a:p>
            <a:pPr eaLnBrk="1" hangingPunct="1"/>
            <a:r>
              <a:rPr lang="en-US" altLang="en-US" sz="2600" b="1" dirty="0">
                <a:cs typeface="Arial" charset="0"/>
              </a:rPr>
              <a:t>Chemosynthesis: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cs typeface="Arial" charset="0"/>
              </a:rPr>
              <a:t>60</a:t>
            </a:r>
            <a:r>
              <a:rPr lang="en-US" altLang="en-US" sz="2600" baseline="-30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+ 6H</a:t>
            </a:r>
            <a:r>
              <a:rPr lang="en-US" altLang="en-US" sz="2600" baseline="-30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S + 6H</a:t>
            </a:r>
            <a:r>
              <a:rPr lang="en-US" altLang="en-US" sz="2600" baseline="-30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0 + 6C0</a:t>
            </a:r>
            <a:r>
              <a:rPr lang="en-US" altLang="en-US" sz="2600" baseline="-25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               C</a:t>
            </a:r>
            <a:r>
              <a:rPr lang="en-US" altLang="en-US" sz="2600" baseline="-30000" dirty="0">
                <a:cs typeface="Arial" charset="0"/>
              </a:rPr>
              <a:t>6</a:t>
            </a:r>
            <a:r>
              <a:rPr lang="en-US" altLang="en-US" sz="2600" dirty="0">
                <a:cs typeface="Arial" charset="0"/>
              </a:rPr>
              <a:t>H</a:t>
            </a:r>
            <a:r>
              <a:rPr lang="en-US" altLang="en-US" sz="2600" baseline="-30000" dirty="0">
                <a:cs typeface="Arial" charset="0"/>
              </a:rPr>
              <a:t>12</a:t>
            </a:r>
            <a:r>
              <a:rPr lang="en-US" altLang="en-US" sz="2600" dirty="0">
                <a:cs typeface="Arial" charset="0"/>
              </a:rPr>
              <a:t>O</a:t>
            </a:r>
            <a:r>
              <a:rPr lang="en-US" altLang="en-US" sz="2600" baseline="-30000" dirty="0">
                <a:cs typeface="Arial" charset="0"/>
              </a:rPr>
              <a:t>6</a:t>
            </a:r>
            <a:r>
              <a:rPr lang="en-US" altLang="en-US" sz="2600" dirty="0">
                <a:cs typeface="Arial" charset="0"/>
              </a:rPr>
              <a:t> + 6H</a:t>
            </a:r>
            <a:r>
              <a:rPr lang="en-US" altLang="en-US" sz="2600" baseline="-30000" dirty="0"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S0</a:t>
            </a:r>
            <a:r>
              <a:rPr lang="en-US" altLang="en-US" sz="2600" baseline="-25000" dirty="0">
                <a:cs typeface="Arial" charset="0"/>
              </a:rPr>
              <a:t>4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4864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Photosynthesis </a:t>
            </a:r>
          </a:p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vs </a:t>
            </a:r>
          </a:p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Chemosynthesis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81000" y="3048000"/>
            <a:ext cx="838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187825" y="5486400"/>
            <a:ext cx="993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943600" y="4114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earthref.org/PACER/vailuluu/images/Vailuluu.55m.3D.smnt.110.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2426"/>
            <a:ext cx="4954588" cy="384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152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Sea mount</a:t>
            </a:r>
            <a:r>
              <a:rPr lang="en-US" altLang="en-US" sz="3200"/>
              <a:t>: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609600"/>
            <a:ext cx="7772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volcanic projections that don’t rise above the surface of the sea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circular or elliptically shaped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many form at hot spots</a:t>
            </a:r>
          </a:p>
        </p:txBody>
      </p:sp>
    </p:spTree>
    <p:extLst>
      <p:ext uri="{BB962C8B-B14F-4D97-AF65-F5344CB8AC3E}">
        <p14:creationId xmlns:p14="http://schemas.microsoft.com/office/powerpoint/2010/main" val="4532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1295400" y="685800"/>
            <a:ext cx="503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Guyot:</a:t>
            </a:r>
            <a:r>
              <a:rPr lang="en-US" altLang="en-US" sz="2800"/>
              <a:t> flat topped sea mounts</a:t>
            </a: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0" y="137318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  <a:p>
            <a:pPr lvl="2"/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0" y="30178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>
              <a:latin typeface="Times New Roman" pitchFamily="18" charset="0"/>
            </a:endParaRP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0" y="384016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>
              <a:latin typeface="Times New Roman" pitchFamily="18" charset="0"/>
            </a:endParaRP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466248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  <a:p>
            <a:endParaRPr lang="en-US" altLang="en-US">
              <a:latin typeface="Times New Roman" pitchFamily="18" charset="0"/>
            </a:endParaRPr>
          </a:p>
        </p:txBody>
      </p:sp>
      <p:pic>
        <p:nvPicPr>
          <p:cNvPr id="7" name="Picture 1029" descr="Development of a guy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916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3"/>
          <p:cNvSpPr>
            <a:spLocks noChangeArrowheads="1"/>
          </p:cNvSpPr>
          <p:nvPr/>
        </p:nvSpPr>
        <p:spPr bwMode="auto">
          <a:xfrm>
            <a:off x="7086600" y="1373188"/>
            <a:ext cx="1295400" cy="608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volcanic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65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228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</a:rPr>
              <a:t>Submarine canyons</a:t>
            </a:r>
            <a:r>
              <a:rPr lang="en-US" altLang="en-US" sz="2800"/>
              <a:t>: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06438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9" descr="http://www.mbari.org/canyon/cany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8674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838200"/>
            <a:ext cx="7239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Canyons that cut into continental shelf</a:t>
            </a:r>
          </a:p>
          <a:p>
            <a:pPr eaLnBrk="1" hangingPunct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altLang="en-US" sz="2800"/>
              <a:t>Turbidity currents carve submarine canyons into the slope and shelf</a:t>
            </a:r>
          </a:p>
        </p:txBody>
      </p:sp>
    </p:spTree>
    <p:extLst>
      <p:ext uri="{BB962C8B-B14F-4D97-AF65-F5344CB8AC3E}">
        <p14:creationId xmlns:p14="http://schemas.microsoft.com/office/powerpoint/2010/main" val="161011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hyd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86600" cy="683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0" y="23622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continental shelf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81600" y="2209800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slope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72200" y="2438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rise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00800" y="3124200"/>
            <a:ext cx="146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abyssal plain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81600" y="3429000"/>
            <a:ext cx="139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abyssal hills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114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410200" y="24384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943600" y="2667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105400" y="3733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6781800" y="3352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5029200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ridge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05600" y="5334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738662">
            <a:off x="6096000" y="5867400"/>
            <a:ext cx="162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transform fault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48400" y="6096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04800"/>
            <a:ext cx="815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Ridges</a:t>
            </a:r>
            <a:r>
              <a:rPr lang="en-US" altLang="en-US" sz="3200">
                <a:solidFill>
                  <a:srgbClr val="0000CC"/>
                </a:solidFill>
              </a:rPr>
              <a:t>:</a:t>
            </a:r>
            <a:r>
              <a:rPr lang="en-US" altLang="en-US" sz="3200"/>
              <a:t> mountainous chain of young basaltic rock at the active spreading center of the ocean</a:t>
            </a:r>
          </a:p>
        </p:txBody>
      </p:sp>
      <p:pic>
        <p:nvPicPr>
          <p:cNvPr id="3" name="Picture 6" descr="http://www.uni-kassel.de/~roehring/mov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010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55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804</Words>
  <Application>Microsoft Office PowerPoint</Application>
  <PresentationFormat>On-screen Show (4:3)</PresentationFormat>
  <Paragraphs>190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Deep – Sea Fan Sediments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Badir Albadran</dc:creator>
  <cp:lastModifiedBy>Badir Albadran</cp:lastModifiedBy>
  <cp:revision>7</cp:revision>
  <dcterms:created xsi:type="dcterms:W3CDTF">2015-12-27T11:58:39Z</dcterms:created>
  <dcterms:modified xsi:type="dcterms:W3CDTF">2015-12-27T19:07:15Z</dcterms:modified>
</cp:coreProperties>
</file>